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381" r:id="rId2"/>
    <p:sldId id="360" r:id="rId3"/>
    <p:sldId id="322" r:id="rId4"/>
    <p:sldId id="365" r:id="rId5"/>
    <p:sldId id="379" r:id="rId6"/>
    <p:sldId id="382" r:id="rId7"/>
    <p:sldId id="323" r:id="rId8"/>
    <p:sldId id="368" r:id="rId9"/>
    <p:sldId id="369" r:id="rId10"/>
    <p:sldId id="383" r:id="rId11"/>
    <p:sldId id="372" r:id="rId12"/>
    <p:sldId id="384" r:id="rId13"/>
    <p:sldId id="385" r:id="rId14"/>
    <p:sldId id="386" r:id="rId15"/>
    <p:sldId id="387" r:id="rId16"/>
    <p:sldId id="388" r:id="rId17"/>
    <p:sldId id="389" r:id="rId18"/>
    <p:sldId id="390" r:id="rId19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E9E9E9"/>
    <a:srgbClr val="E3FFF1"/>
    <a:srgbClr val="DDDDDD"/>
    <a:srgbClr val="993300"/>
    <a:srgbClr val="6666FF"/>
    <a:srgbClr val="00A4A0"/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21" autoAdjust="0"/>
    <p:restoredTop sz="94683" autoAdjust="0"/>
  </p:normalViewPr>
  <p:slideViewPr>
    <p:cSldViewPr snapToGrid="0">
      <p:cViewPr varScale="1">
        <p:scale>
          <a:sx n="35" d="100"/>
          <a:sy n="35" d="100"/>
        </p:scale>
        <p:origin x="-10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5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200">
                <a:latin typeface="Times New Roman" pitchFamily="18" charset="0"/>
                <a:cs typeface="Times" charset="0"/>
              </a:defRPr>
            </a:lvl1pPr>
          </a:lstStyle>
          <a:p>
            <a:endParaRPr lang="ca-E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200">
                <a:latin typeface="Times New Roman" pitchFamily="18" charset="0"/>
                <a:cs typeface="Times" charset="0"/>
              </a:defRPr>
            </a:lvl1pPr>
          </a:lstStyle>
          <a:p>
            <a:endParaRPr lang="ca-E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9363"/>
            <a:ext cx="2971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200">
                <a:latin typeface="Times New Roman" pitchFamily="18" charset="0"/>
                <a:cs typeface="Times" charset="0"/>
              </a:defRPr>
            </a:lvl1pPr>
          </a:lstStyle>
          <a:p>
            <a:endParaRPr lang="ca-E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69363"/>
            <a:ext cx="2971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200">
                <a:latin typeface="Times New Roman" pitchFamily="18" charset="0"/>
                <a:cs typeface="Times" charset="0"/>
              </a:defRPr>
            </a:lvl1pPr>
          </a:lstStyle>
          <a:p>
            <a:fld id="{524D13B2-ED66-4EBF-931C-E78840DB60D9}" type="slidenum">
              <a:rPr lang="ca-ES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a-ES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ca-ES"/>
          </a:p>
        </p:txBody>
      </p:sp>
      <p:sp>
        <p:nvSpPr>
          <p:cNvPr id="161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1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Haga clic para modificar el estilo de texto del patrón</a:t>
            </a:r>
          </a:p>
          <a:p>
            <a:pPr lvl="1"/>
            <a:r>
              <a:rPr lang="ca-ES" smtClean="0"/>
              <a:t>Segundo nivel</a:t>
            </a:r>
          </a:p>
          <a:p>
            <a:pPr lvl="2"/>
            <a:r>
              <a:rPr lang="ca-ES" smtClean="0"/>
              <a:t>Tercer nivel</a:t>
            </a:r>
          </a:p>
          <a:p>
            <a:pPr lvl="3"/>
            <a:r>
              <a:rPr lang="ca-ES" smtClean="0"/>
              <a:t>Cuarto nivel</a:t>
            </a:r>
          </a:p>
          <a:p>
            <a:pPr lvl="4"/>
            <a:r>
              <a:rPr lang="ca-ES" smtClean="0"/>
              <a:t>Quinto nivel</a:t>
            </a: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a-ES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B89885B-FAB2-43EF-BE79-420C1B80A71E}" type="slidenum">
              <a:rPr lang="ca-ES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E83B0-26E5-47A0-9C3F-842C286090F6}" type="slidenum">
              <a:rPr lang="ca-ES"/>
              <a:pPr/>
              <a:t>2</a:t>
            </a:fld>
            <a:endParaRPr lang="ca-ES"/>
          </a:p>
        </p:txBody>
      </p:sp>
      <p:sp>
        <p:nvSpPr>
          <p:cNvPr id="180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8B3B6A-E48F-4705-9156-7EBB17B7DC73}" type="slidenum">
              <a:rPr lang="ca-ES"/>
              <a:pPr/>
              <a:t>11</a:t>
            </a:fld>
            <a:endParaRPr lang="ca-ES"/>
          </a:p>
        </p:txBody>
      </p:sp>
      <p:sp>
        <p:nvSpPr>
          <p:cNvPr id="191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D3FF7-62A2-416E-BD74-176DDA47E9A1}" type="slidenum">
              <a:rPr lang="ca-ES"/>
              <a:pPr/>
              <a:t>12</a:t>
            </a:fld>
            <a:endParaRPr lang="ca-ES"/>
          </a:p>
        </p:txBody>
      </p:sp>
      <p:sp>
        <p:nvSpPr>
          <p:cNvPr id="268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933D9B-0EE1-4717-9EBE-02A8EC4AB7FD}" type="slidenum">
              <a:rPr lang="ca-ES"/>
              <a:pPr/>
              <a:t>13</a:t>
            </a:fld>
            <a:endParaRPr lang="ca-ES"/>
          </a:p>
        </p:txBody>
      </p:sp>
      <p:sp>
        <p:nvSpPr>
          <p:cNvPr id="273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16292D-1BE9-487B-95D4-F4B2519293FE}" type="slidenum">
              <a:rPr lang="ca-ES"/>
              <a:pPr/>
              <a:t>14</a:t>
            </a:fld>
            <a:endParaRPr lang="ca-ES"/>
          </a:p>
        </p:txBody>
      </p:sp>
      <p:sp>
        <p:nvSpPr>
          <p:cNvPr id="277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A07DD0-FD93-4DAB-9631-E91443F214D4}" type="slidenum">
              <a:rPr lang="ca-ES"/>
              <a:pPr/>
              <a:t>15</a:t>
            </a:fld>
            <a:endParaRPr lang="ca-ES"/>
          </a:p>
        </p:txBody>
      </p:sp>
      <p:sp>
        <p:nvSpPr>
          <p:cNvPr id="279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EA2C85-D06B-4078-9698-9C5B6A396CB5}" type="slidenum">
              <a:rPr lang="ca-ES"/>
              <a:pPr/>
              <a:t>16</a:t>
            </a:fld>
            <a:endParaRPr lang="ca-ES"/>
          </a:p>
        </p:txBody>
      </p:sp>
      <p:sp>
        <p:nvSpPr>
          <p:cNvPr id="281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46F903-E8F8-4556-9B13-3996FC2B02A0}" type="slidenum">
              <a:rPr lang="ca-ES"/>
              <a:pPr/>
              <a:t>17</a:t>
            </a:fld>
            <a:endParaRPr lang="ca-ES"/>
          </a:p>
        </p:txBody>
      </p:sp>
      <p:sp>
        <p:nvSpPr>
          <p:cNvPr id="283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AA916F-70EA-49B1-838A-94E8623570D6}" type="slidenum">
              <a:rPr lang="ca-ES"/>
              <a:pPr/>
              <a:t>3</a:t>
            </a:fld>
            <a:endParaRPr lang="ca-ES"/>
          </a:p>
        </p:txBody>
      </p:sp>
      <p:sp>
        <p:nvSpPr>
          <p:cNvPr id="183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4C0B07-E45B-4283-A7A5-9423EFBD8D5C}" type="slidenum">
              <a:rPr lang="ca-ES"/>
              <a:pPr/>
              <a:t>4</a:t>
            </a:fld>
            <a:endParaRPr lang="ca-ES"/>
          </a:p>
        </p:txBody>
      </p:sp>
      <p:sp>
        <p:nvSpPr>
          <p:cNvPr id="185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E3D4-67BF-4108-B76D-0E1C30ACAD55}" type="slidenum">
              <a:rPr lang="ca-ES"/>
              <a:pPr/>
              <a:t>5</a:t>
            </a:fld>
            <a:endParaRPr lang="ca-ES"/>
          </a:p>
        </p:txBody>
      </p:sp>
      <p:sp>
        <p:nvSpPr>
          <p:cNvPr id="232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600A8-4400-445C-902C-69A307DB58C7}" type="slidenum">
              <a:rPr lang="ca-ES"/>
              <a:pPr/>
              <a:t>6</a:t>
            </a:fld>
            <a:endParaRPr lang="ca-ES"/>
          </a:p>
        </p:txBody>
      </p:sp>
      <p:sp>
        <p:nvSpPr>
          <p:cNvPr id="264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0343EC-BE42-40E4-8CAF-55181C911445}" type="slidenum">
              <a:rPr lang="ca-ES"/>
              <a:pPr/>
              <a:t>7</a:t>
            </a:fld>
            <a:endParaRPr lang="ca-ES"/>
          </a:p>
        </p:txBody>
      </p:sp>
      <p:sp>
        <p:nvSpPr>
          <p:cNvPr id="187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7ABE4D-E892-480E-9D83-F87D758028F9}" type="slidenum">
              <a:rPr lang="ca-ES"/>
              <a:pPr/>
              <a:t>8</a:t>
            </a:fld>
            <a:endParaRPr lang="ca-ES"/>
          </a:p>
        </p:txBody>
      </p:sp>
      <p:sp>
        <p:nvSpPr>
          <p:cNvPr id="188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3D164-2AAD-411C-80D3-F3316EC9E1EE}" type="slidenum">
              <a:rPr lang="ca-ES"/>
              <a:pPr/>
              <a:t>9</a:t>
            </a:fld>
            <a:endParaRPr lang="ca-ES"/>
          </a:p>
        </p:txBody>
      </p:sp>
      <p:sp>
        <p:nvSpPr>
          <p:cNvPr id="189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4FFFE4-D4DA-4CFF-BC1F-23EDDB0C10EA}" type="slidenum">
              <a:rPr lang="ca-ES"/>
              <a:pPr/>
              <a:t>10</a:t>
            </a:fld>
            <a:endParaRPr lang="ca-ES"/>
          </a:p>
        </p:txBody>
      </p:sp>
      <p:sp>
        <p:nvSpPr>
          <p:cNvPr id="266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BC916-703E-43AC-8EA8-3550E2AF2350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DE6E0-806F-4793-BEAB-3C6A606B06A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620713"/>
            <a:ext cx="2057400" cy="55054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20713"/>
            <a:ext cx="60198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0579E-6981-4A83-9CE9-4C094F5967FD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E9252-DF81-4ABF-941A-B953EFB5FF85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65F0F-CD01-4BA0-84B9-007808A2C087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0387A-B802-4BC0-AEF0-7E9007582F8D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7F0C1-6B4A-4601-B57E-91D47F169705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A2AC1E-AC47-4D65-97D9-25F1E8C61156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CC689-0BE6-4B9B-B0E0-8A34CBCCD7D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E2A5E-93EA-4FC8-9BF6-3D53864006E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17D07-340F-4AAD-9949-A9D983500644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20713"/>
            <a:ext cx="82296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Haga clic para cambiar el estilo de título</a:t>
            </a:r>
          </a:p>
        </p:txBody>
      </p:sp>
      <p:sp>
        <p:nvSpPr>
          <p:cNvPr id="242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_tradnl"/>
          </a:p>
        </p:txBody>
      </p:sp>
      <p:sp>
        <p:nvSpPr>
          <p:cNvPr id="242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_tradnl"/>
          </a:p>
        </p:txBody>
      </p:sp>
      <p:sp>
        <p:nvSpPr>
          <p:cNvPr id="242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77EB962-E753-480C-B0EC-2F6B49B3BE15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242695" name="Text Box 7"/>
          <p:cNvSpPr txBox="1">
            <a:spLocks noChangeArrowheads="1"/>
          </p:cNvSpPr>
          <p:nvPr userDrawn="1"/>
        </p:nvSpPr>
        <p:spPr bwMode="auto">
          <a:xfrm>
            <a:off x="815975" y="204788"/>
            <a:ext cx="1811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ca-ES" sz="1000">
                <a:solidFill>
                  <a:srgbClr val="003300"/>
                </a:solidFill>
                <a:latin typeface="Arial Black" pitchFamily="34" charset="0"/>
              </a:rPr>
              <a:t>Presentacions eficaces</a:t>
            </a:r>
          </a:p>
        </p:txBody>
      </p:sp>
      <p:sp>
        <p:nvSpPr>
          <p:cNvPr id="242696" name="Line 8"/>
          <p:cNvSpPr>
            <a:spLocks noChangeShapeType="1"/>
          </p:cNvSpPr>
          <p:nvPr userDrawn="1"/>
        </p:nvSpPr>
        <p:spPr bwMode="auto">
          <a:xfrm>
            <a:off x="914400" y="476250"/>
            <a:ext cx="7543800" cy="0"/>
          </a:xfrm>
          <a:prstGeom prst="line">
            <a:avLst/>
          </a:prstGeom>
          <a:noFill/>
          <a:ln w="9525">
            <a:solidFill>
              <a:srgbClr val="BBC93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a-ES"/>
          </a:p>
        </p:txBody>
      </p:sp>
      <p:sp>
        <p:nvSpPr>
          <p:cNvPr id="242697" name="Text Box 9"/>
          <p:cNvSpPr txBox="1">
            <a:spLocks noChangeArrowheads="1"/>
          </p:cNvSpPr>
          <p:nvPr userDrawn="1"/>
        </p:nvSpPr>
        <p:spPr bwMode="auto">
          <a:xfrm>
            <a:off x="7540625" y="217488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ca-ES" sz="1000"/>
              <a:t>Glòria Deumal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0"/>
        </a:spcAft>
        <a:defRPr sz="2800">
          <a:solidFill>
            <a:srgbClr val="CC0000"/>
          </a:solidFill>
          <a:latin typeface="+mn-lt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defRPr sz="2400">
          <a:solidFill>
            <a:srgbClr val="CC0000"/>
          </a:solidFill>
          <a:latin typeface="+mn-lt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n-lt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es-es/training/CR061832733082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%0eample_cond.jpg%20%20%20%20%20%20%20%20%20%20%20%20%20%20%20%20%20%20%20%20%20%20%20%20%20%20%20%20%20%20%20%20%20%20%20%20%20%20%20%20%20%20%20%20%20%20%20%20%20000528BD%08DISC%20DUR%20%20%20%20%20%20%20%20%20%20%20%20%20%20%20%20%20%20%20%20%20%20%20B34179F4: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</a:p>
        </p:txBody>
      </p:sp>
      <p:sp>
        <p:nvSpPr>
          <p:cNvPr id="251908" name="Text Box 4"/>
          <p:cNvSpPr txBox="1">
            <a:spLocks noChangeArrowheads="1"/>
          </p:cNvSpPr>
          <p:nvPr/>
        </p:nvSpPr>
        <p:spPr bwMode="auto">
          <a:xfrm>
            <a:off x="4787900" y="2143125"/>
            <a:ext cx="3671888" cy="40195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lIns="108000" tIns="180000" rIns="108000" bIns="1800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4800">
                <a:cs typeface="Arial" charset="0"/>
              </a:rPr>
              <a:t>Arial</a:t>
            </a:r>
          </a:p>
          <a:p>
            <a:pPr algn="ctr" eaLnBrk="0" hangingPunct="0">
              <a:spcBef>
                <a:spcPct val="50000"/>
              </a:spcBef>
            </a:pPr>
            <a:r>
              <a:rPr lang="ca-ES" sz="4800">
                <a:latin typeface="Times New Roman" pitchFamily="18" charset="0"/>
                <a:cs typeface="Times" charset="0"/>
              </a:rPr>
              <a:t>Times New Roman</a:t>
            </a:r>
          </a:p>
          <a:p>
            <a:pPr algn="ctr" eaLnBrk="0" hangingPunct="0">
              <a:spcBef>
                <a:spcPct val="50000"/>
              </a:spcBef>
            </a:pPr>
            <a:r>
              <a:rPr lang="ca-ES" sz="4800">
                <a:latin typeface="Verdana" pitchFamily="34" charset="0"/>
                <a:cs typeface="Times" charset="0"/>
              </a:rPr>
              <a:t>Verdana</a:t>
            </a:r>
            <a:endParaRPr lang="ca-ES" sz="4800">
              <a:latin typeface="Times New Roman" pitchFamily="18" charset="0"/>
              <a:cs typeface="Times" charset="0"/>
            </a:endParaRPr>
          </a:p>
        </p:txBody>
      </p:sp>
      <p:sp>
        <p:nvSpPr>
          <p:cNvPr id="251909" name="Text Box 5"/>
          <p:cNvSpPr txBox="1">
            <a:spLocks noChangeArrowheads="1"/>
          </p:cNvSpPr>
          <p:nvPr/>
        </p:nvSpPr>
        <p:spPr bwMode="auto">
          <a:xfrm>
            <a:off x="744538" y="2565400"/>
            <a:ext cx="3538537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2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Hi ha molts tipus diferents, però essencialment, han de resultar còmodes i senzilles de llegir, que siguin captades immediatament i ràpidament, amb dificultat mínima i velocitat màxima.</a:t>
            </a:r>
            <a:endParaRPr lang="es-ES_tradnl" sz="240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685800" y="2001838"/>
            <a:ext cx="7821613" cy="272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a-ES" sz="3200" b="1">
                <a:solidFill>
                  <a:srgbClr val="CC0000"/>
                </a:solidFill>
              </a:rPr>
              <a:t>Amenitat</a:t>
            </a:r>
            <a:r>
              <a:rPr lang="ca-ES">
                <a:solidFill>
                  <a:srgbClr val="800000"/>
                </a:solidFill>
              </a:rPr>
              <a:t> </a:t>
            </a:r>
            <a:br>
              <a:rPr lang="ca-ES">
                <a:solidFill>
                  <a:srgbClr val="800000"/>
                </a:solidFill>
              </a:rPr>
            </a:br>
            <a:r>
              <a:rPr lang="ca-ES" b="1">
                <a:solidFill>
                  <a:srgbClr val="CC0000"/>
                </a:solidFill>
              </a:rPr>
              <a:t>factors que influeixen:</a:t>
            </a:r>
            <a:r>
              <a:rPr lang="ca-ES" sz="1600" b="1">
                <a:solidFill>
                  <a:schemeClr val="bg1"/>
                </a:solidFill>
              </a:rPr>
              <a:t> </a:t>
            </a:r>
            <a:r>
              <a:rPr lang="ca-ES" sz="1600" b="1"/>
              <a:t/>
            </a:r>
            <a:br>
              <a:rPr lang="ca-ES" sz="1600" b="1"/>
            </a:br>
            <a:r>
              <a:rPr lang="ca-ES" sz="1600" b="1"/>
              <a:t/>
            </a:r>
            <a:br>
              <a:rPr lang="ca-ES" sz="1600" b="1"/>
            </a:b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La quantitat:</a:t>
            </a:r>
            <a:r>
              <a:rPr lang="ca-ES" sz="2400">
                <a:latin typeface="Times" charset="0"/>
                <a:cs typeface="Times" charset="0"/>
              </a:rPr>
              <a:t> si en una diapositiva hi ha una quantitat excessiva de text provoca el tedi en el lector 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i inhibeix la seva lectura.</a:t>
            </a:r>
            <a:r>
              <a:rPr lang="es-ES_tradnl" sz="1600" b="1">
                <a:solidFill>
                  <a:schemeClr val="bg1"/>
                </a:solidFill>
                <a:latin typeface="Times" charset="0"/>
                <a:cs typeface="Times" charset="0"/>
              </a:rPr>
              <a:t> 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685800" y="1314450"/>
            <a:ext cx="7772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ts val="2600"/>
              </a:lnSpc>
            </a:pPr>
            <a:r>
              <a:rPr lang="ca-ES" sz="3200" b="1">
                <a:solidFill>
                  <a:srgbClr val="CC0000"/>
                </a:solidFill>
              </a:rPr>
              <a:t>Amenitat</a:t>
            </a:r>
            <a:r>
              <a:rPr lang="ca-ES">
                <a:solidFill>
                  <a:srgbClr val="800000"/>
                </a:solidFill>
              </a:rPr>
              <a:t> </a:t>
            </a:r>
            <a:br>
              <a:rPr lang="ca-ES">
                <a:solidFill>
                  <a:srgbClr val="800000"/>
                </a:solidFill>
              </a:rPr>
            </a:br>
            <a:r>
              <a:rPr lang="ca-ES" b="1">
                <a:solidFill>
                  <a:srgbClr val="CC0000"/>
                </a:solidFill>
              </a:rPr>
              <a:t>factors que influeixen:</a:t>
            </a:r>
            <a:r>
              <a:rPr lang="ca-ES" sz="1600" b="1">
                <a:solidFill>
                  <a:schemeClr val="bg1"/>
                </a:solidFill>
              </a:rPr>
              <a:t> </a:t>
            </a:r>
            <a:br>
              <a:rPr lang="ca-ES" sz="1600" b="1">
                <a:solidFill>
                  <a:schemeClr val="bg1"/>
                </a:solidFill>
              </a:rPr>
            </a:b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Contrast de color de la lletra sobre el fons:</a:t>
            </a:r>
            <a:r>
              <a:rPr lang="ca-ES" sz="2400">
                <a:latin typeface="Times" charset="0"/>
                <a:cs typeface="Times" charset="0"/>
              </a:rPr>
              <a:t> 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convé cercar un contrast alt i harmònic (colors clars amb foscos, colors molt saturats amb poc saturats)</a:t>
            </a:r>
            <a:r>
              <a:rPr lang="es-ES_tradnl" sz="3200" b="1">
                <a:latin typeface="Times" charset="0"/>
                <a:cs typeface="Times" charset="0"/>
              </a:rPr>
              <a:t> </a:t>
            </a:r>
          </a:p>
        </p:txBody>
      </p:sp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1371600" y="3352800"/>
            <a:ext cx="30480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>
                <a:latin typeface="Times New Roman" pitchFamily="18" charset="0"/>
              </a:rPr>
              <a:t>CORRECTE</a:t>
            </a:r>
            <a:endParaRPr lang="es-ES_tradnl">
              <a:solidFill>
                <a:schemeClr val="bg1"/>
              </a:solidFill>
              <a:latin typeface="Times" charset="0"/>
              <a:cs typeface="Times" charset="0"/>
            </a:endParaRPr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1371600" y="4578350"/>
            <a:ext cx="3048000" cy="3667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>
                <a:solidFill>
                  <a:schemeClr val="bg1"/>
                </a:solidFill>
                <a:latin typeface="Times New Roman" pitchFamily="18" charset="0"/>
              </a:rPr>
              <a:t>CORRECTE</a:t>
            </a:r>
            <a:endParaRPr lang="es-ES_tradnl">
              <a:solidFill>
                <a:schemeClr val="bg1"/>
              </a:solidFill>
              <a:latin typeface="Times" charset="0"/>
              <a:cs typeface="Times" charset="0"/>
            </a:endParaRPr>
          </a:p>
        </p:txBody>
      </p:sp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1371600" y="3965575"/>
            <a:ext cx="30480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>
                <a:solidFill>
                  <a:srgbClr val="993300"/>
                </a:solidFill>
                <a:latin typeface="Times New Roman" pitchFamily="18" charset="0"/>
              </a:rPr>
              <a:t>CORRECTE</a:t>
            </a:r>
            <a:endParaRPr lang="es-ES_tradnl">
              <a:solidFill>
                <a:srgbClr val="993300"/>
              </a:solidFill>
              <a:latin typeface="Times" charset="0"/>
              <a:cs typeface="Times" charset="0"/>
            </a:endParaRPr>
          </a:p>
        </p:txBody>
      </p:sp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4800600" y="3352800"/>
            <a:ext cx="3048000" cy="366713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>
                <a:solidFill>
                  <a:schemeClr val="folHlink"/>
                </a:solidFill>
                <a:latin typeface="Times New Roman" pitchFamily="18" charset="0"/>
              </a:rPr>
              <a:t>INCORRECTE</a:t>
            </a:r>
            <a:endParaRPr lang="es-ES_tradnl">
              <a:solidFill>
                <a:schemeClr val="folHlink"/>
              </a:solidFill>
              <a:latin typeface="Times" charset="0"/>
              <a:cs typeface="Times" charset="0"/>
            </a:endParaRPr>
          </a:p>
        </p:txBody>
      </p:sp>
      <p:sp>
        <p:nvSpPr>
          <p:cNvPr id="154632" name="Text Box 8"/>
          <p:cNvSpPr txBox="1">
            <a:spLocks noChangeArrowheads="1"/>
          </p:cNvSpPr>
          <p:nvPr/>
        </p:nvSpPr>
        <p:spPr bwMode="auto">
          <a:xfrm>
            <a:off x="4800600" y="3962400"/>
            <a:ext cx="3048000" cy="366713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>
                <a:solidFill>
                  <a:srgbClr val="CC00CC"/>
                </a:solidFill>
                <a:latin typeface="Times New Roman" pitchFamily="18" charset="0"/>
              </a:rPr>
              <a:t>INCORRECTE</a:t>
            </a:r>
            <a:endParaRPr lang="es-ES_tradnl">
              <a:solidFill>
                <a:srgbClr val="CC00CC"/>
              </a:solidFill>
              <a:latin typeface="Times" charset="0"/>
              <a:cs typeface="Times" charset="0"/>
            </a:endParaRPr>
          </a:p>
        </p:txBody>
      </p:sp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4800600" y="5181600"/>
            <a:ext cx="3048000" cy="3667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>
                <a:solidFill>
                  <a:srgbClr val="9999FF"/>
                </a:solidFill>
                <a:latin typeface="Times New Roman" pitchFamily="18" charset="0"/>
              </a:rPr>
              <a:t>INCORRECTE</a:t>
            </a:r>
            <a:endParaRPr lang="es-ES_tradnl">
              <a:solidFill>
                <a:srgbClr val="9999FF"/>
              </a:solidFill>
              <a:latin typeface="Times" charset="0"/>
              <a:cs typeface="Times" charset="0"/>
            </a:endParaRPr>
          </a:p>
        </p:txBody>
      </p:sp>
      <p:sp>
        <p:nvSpPr>
          <p:cNvPr id="15463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  <p:sp>
        <p:nvSpPr>
          <p:cNvPr id="154635" name="Text Box 11"/>
          <p:cNvSpPr txBox="1">
            <a:spLocks noChangeArrowheads="1"/>
          </p:cNvSpPr>
          <p:nvPr/>
        </p:nvSpPr>
        <p:spPr bwMode="auto">
          <a:xfrm>
            <a:off x="4791075" y="4572000"/>
            <a:ext cx="304800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>
                <a:solidFill>
                  <a:srgbClr val="99FFCC"/>
                </a:solidFill>
                <a:latin typeface="Times New Roman" pitchFamily="18" charset="0"/>
              </a:rPr>
              <a:t>COLOR</a:t>
            </a:r>
            <a:endParaRPr lang="es-ES_tradnl">
              <a:solidFill>
                <a:schemeClr val="accent1"/>
              </a:solidFill>
              <a:latin typeface="Times" charset="0"/>
              <a:cs typeface="Times" charset="0"/>
            </a:endParaRPr>
          </a:p>
        </p:txBody>
      </p:sp>
      <p:sp>
        <p:nvSpPr>
          <p:cNvPr id="154636" name="Text Box 12"/>
          <p:cNvSpPr txBox="1">
            <a:spLocks noChangeArrowheads="1"/>
          </p:cNvSpPr>
          <p:nvPr/>
        </p:nvSpPr>
        <p:spPr bwMode="auto">
          <a:xfrm>
            <a:off x="1371600" y="5181600"/>
            <a:ext cx="3048000" cy="366713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b="1">
                <a:solidFill>
                  <a:schemeClr val="bg1"/>
                </a:solidFill>
                <a:latin typeface="Times New Roman" pitchFamily="18" charset="0"/>
              </a:rPr>
              <a:t>CORRECTE</a:t>
            </a:r>
            <a:endParaRPr lang="es-ES_tradnl">
              <a:solidFill>
                <a:schemeClr val="bg1"/>
              </a:solidFill>
              <a:latin typeface="Times" charset="0"/>
              <a:cs typeface="Times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86" name="Rectangle 22"/>
          <p:cNvSpPr>
            <a:spLocks noChangeArrowheads="1"/>
          </p:cNvSpPr>
          <p:nvPr/>
        </p:nvSpPr>
        <p:spPr bwMode="auto">
          <a:xfrm>
            <a:off x="0" y="3462338"/>
            <a:ext cx="9144000" cy="339566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a-ES"/>
          </a:p>
        </p:txBody>
      </p:sp>
      <p:sp>
        <p:nvSpPr>
          <p:cNvPr id="26726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ts val="2600"/>
              </a:lnSpc>
            </a:pPr>
            <a:r>
              <a:rPr lang="ca-ES" sz="3200" b="1">
                <a:solidFill>
                  <a:srgbClr val="CC0000"/>
                </a:solidFill>
              </a:rPr>
              <a:t>Cal evitar:</a:t>
            </a:r>
            <a:r>
              <a:rPr lang="ca-ES" b="1"/>
              <a:t/>
            </a:r>
            <a:br>
              <a:rPr lang="ca-ES" b="1"/>
            </a:br>
            <a:r>
              <a:rPr lang="ca-ES"/>
              <a:t>inserir imatges superiors a 800x600 píxels, a 72pp de resolució</a:t>
            </a:r>
            <a:br>
              <a:rPr lang="ca-ES"/>
            </a:br>
            <a:r>
              <a:rPr lang="ca-ES"/>
              <a:t>  distorsionar les imatges (ampliar, reduir, condensar)</a:t>
            </a:r>
            <a:br>
              <a:rPr lang="ca-ES"/>
            </a:br>
            <a:r>
              <a:rPr lang="ca-ES"/>
              <a:t>formats no comprimits (bmp, tif)</a:t>
            </a:r>
            <a:br>
              <a:rPr lang="ca-ES"/>
            </a:br>
            <a:r>
              <a:rPr lang="ca-ES"/>
              <a:t>format gif amb transparències</a:t>
            </a:r>
            <a:endParaRPr lang="es-ES_tradnl" b="1"/>
          </a:p>
        </p:txBody>
      </p:sp>
      <p:sp>
        <p:nvSpPr>
          <p:cNvPr id="26727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les imatges</a:t>
            </a:r>
            <a:endParaRPr lang="es-ES_tradnl"/>
          </a:p>
        </p:txBody>
      </p:sp>
      <p:pic>
        <p:nvPicPr>
          <p:cNvPr id="267282" name="Picture 18" descr="buzon1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1938" y="3711575"/>
            <a:ext cx="1171575" cy="2886075"/>
          </a:xfrm>
          <a:noFill/>
          <a:ln>
            <a:miter lim="800000"/>
            <a:headEnd/>
            <a:tailEnd/>
          </a:ln>
        </p:spPr>
      </p:pic>
      <p:pic>
        <p:nvPicPr>
          <p:cNvPr id="267283" name="Picture 19" descr="buzon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5288" y="4640263"/>
            <a:ext cx="2779712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7284" name="Picture 20" descr="buzon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9788" y="3751263"/>
            <a:ext cx="2857500" cy="2886075"/>
          </a:xfrm>
          <a:noFill/>
          <a:ln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Rectangle 3"/>
          <p:cNvSpPr>
            <a:spLocks noChangeArrowheads="1"/>
          </p:cNvSpPr>
          <p:nvPr/>
        </p:nvSpPr>
        <p:spPr bwMode="auto">
          <a:xfrm>
            <a:off x="685800" y="1825625"/>
            <a:ext cx="783590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a-ES" sz="3200" b="1">
                <a:solidFill>
                  <a:srgbClr val="00A4A0"/>
                </a:solidFill>
              </a:rPr>
              <a:t>Realitzar una presentació eficaç implica:</a:t>
            </a:r>
            <a:br>
              <a:rPr lang="ca-ES" sz="3200" b="1">
                <a:solidFill>
                  <a:srgbClr val="00A4A0"/>
                </a:solidFill>
              </a:rPr>
            </a:br>
            <a:r>
              <a:rPr lang="ca-ES" sz="3200" b="1">
                <a:solidFill>
                  <a:srgbClr val="00A4A0"/>
                </a:solidFill>
              </a:rPr>
              <a:t/>
            </a:r>
            <a:br>
              <a:rPr lang="ca-ES" sz="3200" b="1">
                <a:solidFill>
                  <a:srgbClr val="00A4A0"/>
                </a:solidFill>
              </a:rPr>
            </a:br>
            <a:r>
              <a:rPr lang="ca-ES" sz="24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Domini del tema</a:t>
            </a:r>
            <a:r>
              <a:rPr lang="ca-ES" sz="2400" b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a-ES" sz="2400">
                <a:latin typeface="Times New Roman" pitchFamily="18" charset="0"/>
                <a:cs typeface="Times New Roman" pitchFamily="18" charset="0"/>
              </a:rPr>
              <a:t> Estar segur i tranquil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Enfocament:</a:t>
            </a:r>
            <a:r>
              <a:rPr lang="ca-ES" sz="2400">
                <a:latin typeface="Times New Roman" pitchFamily="18" charset="0"/>
                <a:cs typeface="Times New Roman" pitchFamily="18" charset="0"/>
              </a:rPr>
              <a:t> conèixer l'audiència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Claredat:</a:t>
            </a:r>
            <a:r>
              <a:rPr lang="ca-ES" sz="2400">
                <a:latin typeface="Times New Roman" pitchFamily="18" charset="0"/>
                <a:cs typeface="Times New Roman" pitchFamily="18" charset="0"/>
              </a:rPr>
              <a:t> Tenir clar l'objectiu i presentar d'una manera estructurat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Creativitat i dinamisme</a:t>
            </a:r>
            <a:r>
              <a:rPr lang="ca-ES" sz="24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 b="1">
                <a:latin typeface="Times New Roman" pitchFamily="18" charset="0"/>
                <a:cs typeface="Times New Roman" pitchFamily="18" charset="0"/>
              </a:rPr>
            </a:br>
            <a:r>
              <a:rPr lang="ca-ES" sz="24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Brevetat:</a:t>
            </a:r>
            <a:r>
              <a:rPr lang="ca-ES" sz="2400">
                <a:latin typeface="Times New Roman" pitchFamily="18" charset="0"/>
                <a:cs typeface="Times New Roman" pitchFamily="18" charset="0"/>
              </a:rPr>
              <a:t> Puntualitat i gestió de temps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endParaRPr lang="ca-E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>
                <a:solidFill>
                  <a:srgbClr val="006666"/>
                </a:solidFill>
              </a:rPr>
              <a:t>Sobre el contingut</a:t>
            </a:r>
            <a:endParaRPr lang="es-ES_tradnl">
              <a:solidFill>
                <a:srgbClr val="00666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685800" y="1825625"/>
            <a:ext cx="783590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a-ES" sz="3200" b="1">
                <a:solidFill>
                  <a:srgbClr val="00A4A0"/>
                </a:solidFill>
              </a:rPr>
              <a:t>Algunes coses a considerar sobre:</a:t>
            </a:r>
            <a:br>
              <a:rPr lang="ca-ES" sz="3200" b="1">
                <a:solidFill>
                  <a:srgbClr val="00A4A0"/>
                </a:solidFill>
              </a:rPr>
            </a:br>
            <a:r>
              <a:rPr lang="ca-ES" sz="3200" b="1">
                <a:solidFill>
                  <a:srgbClr val="00A4A0"/>
                </a:solidFill>
              </a:rPr>
              <a:t/>
            </a:r>
            <a:br>
              <a:rPr lang="ca-ES" sz="3200" b="1">
                <a:solidFill>
                  <a:srgbClr val="00A4A0"/>
                </a:solidFill>
              </a:rPr>
            </a:br>
            <a:r>
              <a:rPr lang="ca-ES" sz="28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L’enfocament:</a:t>
            </a:r>
            <a:r>
              <a:rPr lang="ca-ES" sz="280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conèixer l'audiència</a:t>
            </a:r>
            <a:r>
              <a:rPr lang="ca-E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Persones que hi assistiran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Mitjana d’edat del grup, ocupació, nivell professional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Coneixement que tenen sobre tema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Poden tenir prejudicis cap al tema a tractar?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Expectatives i objectius que poden tenir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L'assistència és obligatòria o voluntària?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Conveniència d’enviar algun material prèviament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Hi haurà alguna persona que em presenti?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endParaRPr lang="ca-E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>
                <a:solidFill>
                  <a:srgbClr val="006666"/>
                </a:solidFill>
              </a:rPr>
              <a:t>Sobre el contingut</a:t>
            </a:r>
            <a:endParaRPr lang="es-ES_tradnl">
              <a:solidFill>
                <a:srgbClr val="0066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ChangeArrowheads="1"/>
          </p:cNvSpPr>
          <p:nvPr/>
        </p:nvSpPr>
        <p:spPr bwMode="auto">
          <a:xfrm>
            <a:off x="520700" y="3365500"/>
            <a:ext cx="8124825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a-ES" sz="2000">
                <a:latin typeface="Times New Roman" pitchFamily="18" charset="0"/>
                <a:cs typeface="Times New Roman" pitchFamily="18" charset="0"/>
              </a:rPr>
              <a:t>Desenvolupament de les </a:t>
            </a:r>
            <a:r>
              <a:rPr lang="ca-ES" sz="2000" b="1">
                <a:latin typeface="Times New Roman" pitchFamily="18" charset="0"/>
                <a:cs typeface="Times New Roman" pitchFamily="18" charset="0"/>
              </a:rPr>
              <a:t>idees principals</a:t>
            </a:r>
            <a:r>
              <a:rPr lang="ca-ES" sz="2000">
                <a:latin typeface="Times New Roman" pitchFamily="18" charset="0"/>
                <a:cs typeface="Times New Roman" pitchFamily="18" charset="0"/>
              </a:rPr>
              <a:t> abans d’estructurar la presentació</a:t>
            </a:r>
            <a:br>
              <a:rPr lang="ca-ES" sz="2000">
                <a:latin typeface="Times New Roman" pitchFamily="18" charset="0"/>
                <a:cs typeface="Times New Roman" pitchFamily="18" charset="0"/>
              </a:rPr>
            </a:br>
            <a:r>
              <a:rPr lang="ca-ES" sz="2000">
                <a:latin typeface="Times New Roman" pitchFamily="18" charset="0"/>
                <a:cs typeface="Times New Roman" pitchFamily="18" charset="0"/>
              </a:rPr>
              <a:t>Creació d'una </a:t>
            </a:r>
            <a:r>
              <a:rPr lang="ca-ES" sz="2000" b="1">
                <a:latin typeface="Times New Roman" pitchFamily="18" charset="0"/>
                <a:cs typeface="Times New Roman" pitchFamily="18" charset="0"/>
              </a:rPr>
              <a:t>obertura impactant</a:t>
            </a:r>
            <a:r>
              <a:rPr lang="ca-ES" sz="200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ca-ES" sz="2000">
                <a:latin typeface="Times New Roman" pitchFamily="18" charset="0"/>
                <a:cs typeface="Times New Roman" pitchFamily="18" charset="0"/>
              </a:rPr>
            </a:br>
            <a:r>
              <a:rPr lang="ca-ES" sz="2000">
                <a:latin typeface="Times New Roman" pitchFamily="18" charset="0"/>
                <a:cs typeface="Times New Roman" pitchFamily="18" charset="0"/>
              </a:rPr>
              <a:t>	 • Genera expectatives per captar l'atenció de l'auditori</a:t>
            </a:r>
            <a:br>
              <a:rPr lang="ca-ES" sz="2000">
                <a:latin typeface="Times New Roman" pitchFamily="18" charset="0"/>
                <a:cs typeface="Times New Roman" pitchFamily="18" charset="0"/>
              </a:rPr>
            </a:br>
            <a:r>
              <a:rPr lang="ca-ES" sz="2000">
                <a:latin typeface="Times New Roman" pitchFamily="18" charset="0"/>
                <a:cs typeface="Times New Roman" pitchFamily="18" charset="0"/>
              </a:rPr>
              <a:t>	• Introdueix de manera clara el tema de la presentació</a:t>
            </a:r>
            <a:br>
              <a:rPr lang="ca-ES" sz="2000">
                <a:latin typeface="Times New Roman" pitchFamily="18" charset="0"/>
                <a:cs typeface="Times New Roman" pitchFamily="18" charset="0"/>
              </a:rPr>
            </a:br>
            <a:r>
              <a:rPr lang="ca-ES" sz="2000" b="1">
                <a:latin typeface="Times New Roman" pitchFamily="18" charset="0"/>
                <a:cs typeface="Times New Roman" pitchFamily="18" charset="0"/>
              </a:rPr>
              <a:t>Estructura la presentació</a:t>
            </a:r>
            <a:r>
              <a:rPr lang="ca-ES" sz="2000">
                <a:latin typeface="Times New Roman" pitchFamily="18" charset="0"/>
                <a:cs typeface="Times New Roman" pitchFamily="18" charset="0"/>
              </a:rPr>
              <a:t>: ordenar les idees principals per temes.</a:t>
            </a:r>
            <a:br>
              <a:rPr lang="ca-ES" sz="2000">
                <a:latin typeface="Times New Roman" pitchFamily="18" charset="0"/>
                <a:cs typeface="Times New Roman" pitchFamily="18" charset="0"/>
              </a:rPr>
            </a:br>
            <a:r>
              <a:rPr lang="ca-ES" sz="2000" b="1">
                <a:latin typeface="Times New Roman" pitchFamily="18" charset="0"/>
                <a:cs typeface="Times New Roman" pitchFamily="18" charset="0"/>
              </a:rPr>
              <a:t>Redacta el teu discurs</a:t>
            </a:r>
            <a:r>
              <a:rPr lang="ca-ES" sz="2000">
                <a:latin typeface="Times New Roman" pitchFamily="18" charset="0"/>
                <a:cs typeface="Times New Roman" pitchFamily="18" charset="0"/>
              </a:rPr>
              <a:t>, que necessàriament serà més extens que el text de la presentació: recorda que aquest és </a:t>
            </a:r>
            <a:r>
              <a:rPr lang="ca-ES" sz="2000" b="1">
                <a:latin typeface="Times New Roman" pitchFamily="18" charset="0"/>
                <a:cs typeface="Times New Roman" pitchFamily="18" charset="0"/>
              </a:rPr>
              <a:t>només una pauta</a:t>
            </a:r>
            <a:r>
              <a:rPr lang="ca-ES" sz="2000">
                <a:latin typeface="Times New Roman" pitchFamily="18" charset="0"/>
                <a:cs typeface="Times New Roman" pitchFamily="18" charset="0"/>
              </a:rPr>
              <a:t> perquè el públic segueix la teva exposició i </a:t>
            </a:r>
            <a:r>
              <a:rPr lang="ca-ES" sz="2000" b="1">
                <a:latin typeface="Times New Roman" pitchFamily="18" charset="0"/>
                <a:cs typeface="Times New Roman" pitchFamily="18" charset="0"/>
              </a:rPr>
              <a:t>per servir de recolzament</a:t>
            </a:r>
            <a:r>
              <a:rPr lang="ca-ES" sz="2000">
                <a:latin typeface="Times New Roman" pitchFamily="18" charset="0"/>
                <a:cs typeface="Times New Roman" pitchFamily="18" charset="0"/>
              </a:rPr>
              <a:t> visual als teves paraules.</a:t>
            </a:r>
            <a:endParaRPr lang="ca-E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>
                <a:solidFill>
                  <a:srgbClr val="006666"/>
                </a:solidFill>
              </a:rPr>
              <a:t>Sobre el contingut</a:t>
            </a:r>
            <a:endParaRPr lang="es-ES_tradnl">
              <a:solidFill>
                <a:srgbClr val="006666"/>
              </a:solidFill>
            </a:endParaRP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538163" y="1601788"/>
            <a:ext cx="8116887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a-ES" sz="3200" b="1">
                <a:solidFill>
                  <a:srgbClr val="00A4A0"/>
                </a:solidFill>
              </a:rPr>
              <a:t>Algunes consideracions sobre:</a:t>
            </a:r>
            <a:br>
              <a:rPr lang="ca-ES" sz="3200" b="1">
                <a:solidFill>
                  <a:srgbClr val="00A4A0"/>
                </a:solidFill>
              </a:rPr>
            </a:br>
            <a:r>
              <a:rPr lang="ca-ES" b="1">
                <a:solidFill>
                  <a:srgbClr val="00A4A0"/>
                </a:solidFill>
              </a:rPr>
              <a:t/>
            </a:r>
            <a:br>
              <a:rPr lang="ca-ES" b="1">
                <a:solidFill>
                  <a:srgbClr val="00A4A0"/>
                </a:solidFill>
              </a:rPr>
            </a:br>
            <a:r>
              <a:rPr lang="ca-ES" sz="28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La claredat:</a:t>
            </a:r>
            <a:r>
              <a:rPr lang="ca-ES" sz="280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Tenir clar l'objectiu i presentar d'una manera estructurat</a:t>
            </a:r>
            <a:endParaRPr lang="es-ES_tradnl" sz="280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685800" y="1825625"/>
            <a:ext cx="783590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a-ES" sz="3200" b="1">
                <a:solidFill>
                  <a:srgbClr val="00A4A0"/>
                </a:solidFill>
              </a:rPr>
              <a:t>Algunes coses a considerar sobre:</a:t>
            </a:r>
            <a:br>
              <a:rPr lang="ca-ES" sz="3200" b="1">
                <a:solidFill>
                  <a:srgbClr val="00A4A0"/>
                </a:solidFill>
              </a:rPr>
            </a:br>
            <a:r>
              <a:rPr lang="ca-ES" sz="3200" b="1">
                <a:solidFill>
                  <a:srgbClr val="00A4A0"/>
                </a:solidFill>
              </a:rPr>
              <a:t/>
            </a:r>
            <a:br>
              <a:rPr lang="ca-ES" sz="3200" b="1">
                <a:solidFill>
                  <a:srgbClr val="00A4A0"/>
                </a:solidFill>
              </a:rPr>
            </a:br>
            <a:r>
              <a:rPr lang="it-IT" sz="28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La creativitat i el dinamisme</a:t>
            </a:r>
            <a:r>
              <a:rPr lang="ca-ES" sz="24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 b="1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>Genera transicions i/o efectes d'animació que no siguin massa espectaculars o carregoses, i que distreguin l'atenció.</a:t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endParaRPr lang="ca-E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>
                <a:solidFill>
                  <a:srgbClr val="006666"/>
                </a:solidFill>
              </a:rPr>
              <a:t>Sobre el contingut</a:t>
            </a:r>
            <a:endParaRPr lang="es-ES_tradnl">
              <a:solidFill>
                <a:srgbClr val="006666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ChangeArrowheads="1"/>
          </p:cNvSpPr>
          <p:nvPr/>
        </p:nvSpPr>
        <p:spPr bwMode="auto">
          <a:xfrm>
            <a:off x="685800" y="1998663"/>
            <a:ext cx="787400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a-ES" sz="3200" b="1">
                <a:solidFill>
                  <a:srgbClr val="00A4A0"/>
                </a:solidFill>
              </a:rPr>
              <a:t/>
            </a:r>
            <a:br>
              <a:rPr lang="ca-ES" sz="3200" b="1">
                <a:solidFill>
                  <a:srgbClr val="00A4A0"/>
                </a:solidFill>
              </a:rPr>
            </a:br>
            <a:r>
              <a:rPr lang="it-IT" sz="32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Assaja</a:t>
            </a:r>
            <a:r>
              <a:rPr lang="it-IT" sz="3200">
                <a:latin typeface="Times New Roman" pitchFamily="18" charset="0"/>
                <a:cs typeface="Times New Roman" pitchFamily="18" charset="0"/>
              </a:rPr>
              <a:t> la teva presentació </a:t>
            </a:r>
            <a:br>
              <a:rPr lang="it-IT" sz="3200">
                <a:latin typeface="Times New Roman" pitchFamily="18" charset="0"/>
                <a:cs typeface="Times New Roman" pitchFamily="18" charset="0"/>
              </a:rPr>
            </a:br>
            <a:r>
              <a:rPr lang="it-IT" sz="3200">
                <a:latin typeface="Times New Roman" pitchFamily="18" charset="0"/>
                <a:cs typeface="Times New Roman" pitchFamily="18" charset="0"/>
              </a:rPr>
              <a:t>amb els mitjans i recursos que empraràs</a:t>
            </a:r>
            <a:br>
              <a:rPr lang="it-IT" sz="3200">
                <a:latin typeface="Times New Roman" pitchFamily="18" charset="0"/>
                <a:cs typeface="Times New Roman" pitchFamily="18" charset="0"/>
              </a:rPr>
            </a:br>
            <a:r>
              <a:rPr lang="it-IT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3200">
                <a:latin typeface="Times New Roman" pitchFamily="18" charset="0"/>
                <a:cs typeface="Times New Roman" pitchFamily="18" charset="0"/>
              </a:rPr>
            </a:br>
            <a:r>
              <a:rPr lang="it-IT" sz="3200">
                <a:latin typeface="Times New Roman" pitchFamily="18" charset="0"/>
                <a:cs typeface="Times New Roman" pitchFamily="18" charset="0"/>
              </a:rPr>
              <a:t> Assaja davant d'algú o grava’t en vídeo </a:t>
            </a:r>
            <a:br>
              <a:rPr lang="it-IT" sz="3200">
                <a:latin typeface="Times New Roman" pitchFamily="18" charset="0"/>
                <a:cs typeface="Times New Roman" pitchFamily="18" charset="0"/>
              </a:rPr>
            </a:br>
            <a:r>
              <a:rPr lang="it-IT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3200">
                <a:latin typeface="Times New Roman" pitchFamily="18" charset="0"/>
                <a:cs typeface="Times New Roman" pitchFamily="18" charset="0"/>
              </a:rPr>
            </a:br>
            <a:r>
              <a:rPr lang="it-IT" sz="3200" b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Cronometra</a:t>
            </a:r>
            <a:r>
              <a:rPr lang="it-IT" sz="3200">
                <a:latin typeface="Times New Roman" pitchFamily="18" charset="0"/>
                <a:cs typeface="Times New Roman" pitchFamily="18" charset="0"/>
              </a:rPr>
              <a:t> la teva intervenció</a:t>
            </a:r>
            <a:br>
              <a:rPr lang="it-IT" sz="3200">
                <a:latin typeface="Times New Roman" pitchFamily="18" charset="0"/>
                <a:cs typeface="Times New Roman" pitchFamily="18" charset="0"/>
              </a:rPr>
            </a:br>
            <a:r>
              <a:rPr lang="it-IT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2400">
                <a:latin typeface="Times New Roman" pitchFamily="18" charset="0"/>
                <a:cs typeface="Times New Roman" pitchFamily="18" charset="0"/>
              </a:rPr>
            </a:br>
            <a:r>
              <a:rPr lang="it-IT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r>
              <a:rPr lang="ca-E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ca-ES" sz="2400">
                <a:latin typeface="Times New Roman" pitchFamily="18" charset="0"/>
                <a:cs typeface="Times New Roman" pitchFamily="18" charset="0"/>
              </a:rPr>
            </a:br>
            <a:endParaRPr lang="ca-E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>
                <a:solidFill>
                  <a:srgbClr val="00A4A0"/>
                </a:solidFill>
              </a:rPr>
              <a:t>I sobretot, practica...</a:t>
            </a:r>
            <a:endParaRPr lang="es-ES_tradnl">
              <a:solidFill>
                <a:srgbClr val="00A4A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Un recurs útil</a:t>
            </a:r>
          </a:p>
        </p:txBody>
      </p:sp>
      <p:sp>
        <p:nvSpPr>
          <p:cNvPr id="2857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6088" y="2332038"/>
            <a:ext cx="8229600" cy="34305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ca-ES" sz="2800" b="0"/>
              <a:t>En aquesta pàgina de Microsoft podreu trobar idees i tècniques d’animació i presentació amb PPT:</a:t>
            </a:r>
          </a:p>
          <a:p>
            <a:pPr algn="ctr"/>
            <a:endParaRPr lang="ca-ES" sz="2800" b="0"/>
          </a:p>
          <a:p>
            <a:pPr algn="ctr"/>
            <a:r>
              <a:rPr lang="ca-ES">
                <a:hlinkClick r:id="rId2"/>
              </a:rPr>
              <a:t>http://office.microsoft.com/es-es/training/CR061832733082.aspx</a:t>
            </a:r>
            <a:r>
              <a:rPr lang="es-ES_tradnl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ChangeArrowheads="1"/>
          </p:cNvSpPr>
          <p:nvPr/>
        </p:nvSpPr>
        <p:spPr bwMode="auto">
          <a:xfrm>
            <a:off x="685800" y="1905000"/>
            <a:ext cx="7773988" cy="317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a-ES" sz="3200" b="1">
                <a:solidFill>
                  <a:srgbClr val="CC0000"/>
                </a:solidFill>
              </a:rPr>
              <a:t>Llegibilitat</a:t>
            </a:r>
            <a:r>
              <a:rPr lang="ca-ES">
                <a:solidFill>
                  <a:srgbClr val="800000"/>
                </a:solidFill>
              </a:rPr>
              <a:t> </a:t>
            </a:r>
            <a:r>
              <a:rPr lang="ca-ES" sz="1600" b="1"/>
              <a:t/>
            </a:r>
            <a:br>
              <a:rPr lang="ca-ES" sz="1600" b="1"/>
            </a:br>
            <a:r>
              <a:rPr lang="ca-ES" sz="2000" b="1"/>
              <a:t/>
            </a:r>
            <a:br>
              <a:rPr lang="ca-ES" sz="2000" b="1"/>
            </a:br>
            <a:r>
              <a:rPr lang="es-ES_tradnl" sz="2000" b="1">
                <a:latin typeface="Times" charset="0"/>
                <a:cs typeface="Times" charset="0"/>
              </a:rPr>
              <a:t> "</a:t>
            </a:r>
            <a:r>
              <a:rPr lang="es-ES_tradnl" sz="2000" b="1" i="1">
                <a:latin typeface="Times" charset="0"/>
                <a:cs typeface="Times" charset="0"/>
              </a:rPr>
              <a:t>Por legibilidad entendemos la facilidad </a:t>
            </a:r>
            <a:r>
              <a:rPr lang="es-ES_tradnl" sz="2000" b="1" i="1">
                <a:latin typeface="Times New Roman" pitchFamily="18" charset="0"/>
                <a:cs typeface="Times New Roman" pitchFamily="18" charset="0"/>
              </a:rPr>
              <a:t>con</a:t>
            </a:r>
            <a:r>
              <a:rPr lang="es-ES_tradnl" sz="2000" b="1" i="1">
                <a:latin typeface="Times" charset="0"/>
                <a:cs typeface="Times" charset="0"/>
              </a:rPr>
              <a:t> la que las palabras pueden leerse cómodamente, a una velocidad normal de lectura</a:t>
            </a:r>
            <a:r>
              <a:rPr lang="es-ES_tradnl" sz="2000" b="1">
                <a:latin typeface="Times" charset="0"/>
                <a:cs typeface="Times" charset="0"/>
              </a:rPr>
              <a:t>" </a:t>
            </a:r>
            <a:br>
              <a:rPr lang="es-ES_tradnl" sz="2000" b="1">
                <a:latin typeface="Times" charset="0"/>
                <a:cs typeface="Times" charset="0"/>
              </a:rPr>
            </a:br>
            <a:r>
              <a:rPr lang="es-ES_tradnl" sz="1600" b="1">
                <a:latin typeface="Times" charset="0"/>
                <a:cs typeface="Times" charset="0"/>
              </a:rPr>
              <a:t/>
            </a:r>
            <a:br>
              <a:rPr lang="es-ES_tradnl" sz="1600" b="1">
                <a:latin typeface="Times" charset="0"/>
                <a:cs typeface="Times" charset="0"/>
              </a:rPr>
            </a:br>
            <a:r>
              <a:rPr lang="es-ES_tradnl" sz="1600" b="1" i="1">
                <a:latin typeface="Times" charset="0"/>
                <a:cs typeface="Times" charset="0"/>
              </a:rPr>
              <a:t>(Christopher Perfect "Guía completa de la tipografía" 1992)</a:t>
            </a:r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900113" y="909638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3200" b="1">
                <a:solidFill>
                  <a:schemeClr val="bg1"/>
                </a:solidFill>
                <a:cs typeface="Arial" charset="0"/>
              </a:rPr>
              <a:t>Sobre la presentació del text</a:t>
            </a:r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ChangeArrowheads="1"/>
          </p:cNvSpPr>
          <p:nvPr/>
        </p:nvSpPr>
        <p:spPr bwMode="auto">
          <a:xfrm>
            <a:off x="3779838" y="2281238"/>
            <a:ext cx="4859337" cy="2041525"/>
          </a:xfrm>
          <a:prstGeom prst="rect">
            <a:avLst/>
          </a:prstGeom>
          <a:solidFill>
            <a:srgbClr val="CC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ca-ES" sz="3200">
                <a:solidFill>
                  <a:srgbClr val="2C0206"/>
                </a:solidFill>
                <a:latin typeface="Times New Roman" pitchFamily="18" charset="0"/>
              </a:rPr>
              <a:t>Les lletres rodones minúscules (estil “normal”), </a:t>
            </a:r>
          </a:p>
          <a:p>
            <a:pPr algn="ctr" eaLnBrk="0" hangingPunct="0"/>
            <a:r>
              <a:rPr lang="ca-ES" sz="3200">
                <a:solidFill>
                  <a:srgbClr val="2C0206"/>
                </a:solidFill>
                <a:latin typeface="Times New Roman" pitchFamily="18" charset="0"/>
              </a:rPr>
              <a:t>alternada amb majúscules, són més llegibles...</a:t>
            </a:r>
            <a:endParaRPr lang="es-ES_tradnl" sz="3200">
              <a:solidFill>
                <a:srgbClr val="2C0206"/>
              </a:solidFill>
              <a:latin typeface="Times New Roman" pitchFamily="18" charset="0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779838" y="4322763"/>
            <a:ext cx="4859337" cy="15541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ca-ES" sz="3200">
                <a:solidFill>
                  <a:srgbClr val="2C0206"/>
                </a:solidFill>
                <a:latin typeface="Times New Roman" pitchFamily="18" charset="0"/>
              </a:rPr>
              <a:t>QUE LES MAJÚSCULES, </a:t>
            </a:r>
          </a:p>
          <a:p>
            <a:pPr algn="ctr" eaLnBrk="0" hangingPunct="0"/>
            <a:r>
              <a:rPr lang="ca-ES" sz="3200" b="1">
                <a:solidFill>
                  <a:srgbClr val="2C0206"/>
                </a:solidFill>
                <a:latin typeface="Times New Roman" pitchFamily="18" charset="0"/>
              </a:rPr>
              <a:t>les negretes</a:t>
            </a:r>
            <a:r>
              <a:rPr lang="ca-ES" sz="3200">
                <a:solidFill>
                  <a:srgbClr val="2C0206"/>
                </a:solidFill>
                <a:latin typeface="Times New Roman" pitchFamily="18" charset="0"/>
              </a:rPr>
              <a:t> o </a:t>
            </a:r>
          </a:p>
          <a:p>
            <a:pPr algn="ctr" eaLnBrk="0" hangingPunct="0"/>
            <a:r>
              <a:rPr lang="ca-ES" sz="3200" i="1">
                <a:solidFill>
                  <a:srgbClr val="2C0206"/>
                </a:solidFill>
                <a:latin typeface="Times New Roman" pitchFamily="18" charset="0"/>
              </a:rPr>
              <a:t>les cursives</a:t>
            </a:r>
            <a:endParaRPr lang="es-ES_tradnl" sz="3200" i="1">
              <a:solidFill>
                <a:srgbClr val="2C0206"/>
              </a:solidFill>
              <a:latin typeface="Times New Roman" pitchFamily="18" charset="0"/>
            </a:endParaRPr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469900" y="1773238"/>
            <a:ext cx="31654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ts val="2600"/>
              </a:lnSpc>
            </a:pPr>
            <a:r>
              <a:rPr lang="ca-ES" sz="3200" b="1">
                <a:solidFill>
                  <a:srgbClr val="CC0000"/>
                </a:solidFill>
              </a:rPr>
              <a:t>Llegibilitat</a:t>
            </a:r>
            <a:r>
              <a:rPr lang="ca-ES">
                <a:solidFill>
                  <a:srgbClr val="800000"/>
                </a:solidFill>
              </a:rPr>
              <a:t> </a:t>
            </a:r>
            <a:br>
              <a:rPr lang="ca-ES">
                <a:solidFill>
                  <a:srgbClr val="800000"/>
                </a:solidFill>
              </a:rPr>
            </a:br>
            <a:r>
              <a:rPr lang="ca-ES" b="1">
                <a:solidFill>
                  <a:srgbClr val="CC0000"/>
                </a:solidFill>
              </a:rPr>
              <a:t>Factors que influeixen:</a:t>
            </a:r>
            <a:r>
              <a:rPr lang="ca-ES" sz="1600" b="1">
                <a:solidFill>
                  <a:schemeClr val="bg1"/>
                </a:solidFill>
              </a:rPr>
              <a:t/>
            </a:r>
            <a:br>
              <a:rPr lang="ca-ES" sz="1600" b="1">
                <a:solidFill>
                  <a:schemeClr val="bg1"/>
                </a:solidFill>
              </a:rPr>
            </a:br>
            <a:r>
              <a:rPr lang="ca-ES" sz="1600" b="1">
                <a:solidFill>
                  <a:schemeClr val="bg1"/>
                </a:solidFill>
              </a:rPr>
              <a:t/>
            </a:r>
            <a:br>
              <a:rPr lang="ca-ES" sz="1600" b="1">
                <a:solidFill>
                  <a:schemeClr val="bg1"/>
                </a:solidFill>
              </a:rPr>
            </a:br>
            <a:r>
              <a:rPr lang="ca-ES" sz="2400">
                <a:latin typeface="Times" charset="0"/>
                <a:cs typeface="Times" charset="0"/>
              </a:rPr>
              <a:t>Les </a:t>
            </a: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lletres minúscules</a:t>
            </a:r>
            <a:r>
              <a:rPr lang="ca-ES" sz="2400">
                <a:latin typeface="Times" charset="0"/>
                <a:cs typeface="Times" charset="0"/>
              </a:rPr>
              <a:t>, amb caràcters més individualitzats, ofereixen menor dificultat per la lectura.</a:t>
            </a:r>
            <a:br>
              <a:rPr lang="ca-ES" sz="2400">
                <a:latin typeface="Times" charset="0"/>
                <a:cs typeface="Times" charset="0"/>
              </a:rPr>
            </a:br>
            <a:endParaRPr lang="es-ES_tradnl" sz="2400">
              <a:latin typeface="Times" charset="0"/>
              <a:cs typeface="Times" charset="0"/>
            </a:endParaRPr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900113" y="909638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3200" b="1">
                <a:solidFill>
                  <a:schemeClr val="bg1"/>
                </a:solidFill>
                <a:cs typeface="Arial" charset="0"/>
              </a:rPr>
              <a:t>Sobre la presentació del text</a:t>
            </a:r>
          </a:p>
        </p:txBody>
      </p:sp>
      <p:sp>
        <p:nvSpPr>
          <p:cNvPr id="10343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685800" y="1700213"/>
            <a:ext cx="77724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ts val="2600"/>
              </a:lnSpc>
            </a:pPr>
            <a:r>
              <a:rPr lang="ca-ES" sz="3200" b="1">
                <a:solidFill>
                  <a:srgbClr val="CC0000"/>
                </a:solidFill>
              </a:rPr>
              <a:t>Llegibilitat</a:t>
            </a:r>
            <a:r>
              <a:rPr lang="ca-ES">
                <a:solidFill>
                  <a:srgbClr val="800000"/>
                </a:solidFill>
              </a:rPr>
              <a:t> </a:t>
            </a:r>
            <a:br>
              <a:rPr lang="ca-ES">
                <a:solidFill>
                  <a:srgbClr val="800000"/>
                </a:solidFill>
              </a:rPr>
            </a:br>
            <a:r>
              <a:rPr lang="ca-ES" b="1">
                <a:solidFill>
                  <a:srgbClr val="CC0000"/>
                </a:solidFill>
              </a:rPr>
              <a:t>Factors que influeixen:</a:t>
            </a:r>
            <a:r>
              <a:rPr lang="ca-ES" b="1">
                <a:solidFill>
                  <a:srgbClr val="800000"/>
                </a:solidFill>
              </a:rPr>
              <a:t> </a:t>
            </a:r>
            <a:r>
              <a:rPr lang="ca-ES" sz="1600" b="1"/>
              <a:t/>
            </a:r>
            <a:br>
              <a:rPr lang="ca-ES" sz="1600" b="1"/>
            </a:br>
            <a:r>
              <a:rPr lang="ca-ES" sz="1600" b="1"/>
              <a:t/>
            </a:r>
            <a:br>
              <a:rPr lang="ca-ES" sz="1600" b="1"/>
            </a:b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Amplada de la lletra:</a:t>
            </a:r>
            <a:r>
              <a:rPr lang="ca-ES" sz="2400">
                <a:latin typeface="Times" charset="0"/>
                <a:cs typeface="Times" charset="0"/>
              </a:rPr>
              <a:t> una lletra massa ampla o massa condensada perd en llegibilitat.</a:t>
            </a:r>
            <a:r>
              <a:rPr lang="ca-ES" sz="3200" b="1">
                <a:latin typeface="Times" charset="0"/>
                <a:cs typeface="Times" charset="0"/>
              </a:rPr>
              <a:t> </a:t>
            </a:r>
          </a:p>
        </p:txBody>
      </p:sp>
      <p:pic>
        <p:nvPicPr>
          <p:cNvPr id="147461" name="Picture 5" descr="ample_cond.jpg                                                 000528BDDISC DUR                       B34179F4:"/>
          <p:cNvPicPr>
            <a:picLocks noChangeAspect="1" noChangeArrowheads="1"/>
          </p:cNvPicPr>
          <p:nvPr/>
        </p:nvPicPr>
        <p:blipFill>
          <a:blip r:embed="rId3" r:link="rId4" cstate="print"/>
          <a:srcRect l="1872" r="1552"/>
          <a:stretch>
            <a:fillRect/>
          </a:stretch>
        </p:blipFill>
        <p:spPr bwMode="auto">
          <a:xfrm>
            <a:off x="614363" y="4383088"/>
            <a:ext cx="8104187" cy="1720850"/>
          </a:xfrm>
          <a:prstGeom prst="rect">
            <a:avLst/>
          </a:prstGeom>
          <a:solidFill>
            <a:srgbClr val="CCFF66"/>
          </a:solidFill>
          <a:ln w="9525">
            <a:solidFill>
              <a:srgbClr val="993300"/>
            </a:solidFill>
            <a:miter lim="800000"/>
            <a:headEnd/>
            <a:tailEnd/>
          </a:ln>
        </p:spPr>
      </p:pic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900113" y="909638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3200" b="1">
                <a:solidFill>
                  <a:schemeClr val="bg1"/>
                </a:solidFill>
                <a:cs typeface="Arial" charset="0"/>
              </a:rPr>
              <a:t>Sobre la presentació del text</a:t>
            </a:r>
          </a:p>
        </p:txBody>
      </p:sp>
      <p:sp>
        <p:nvSpPr>
          <p:cNvPr id="14746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685800" y="1824038"/>
            <a:ext cx="4173538" cy="470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a-ES" sz="3200" b="1">
                <a:solidFill>
                  <a:srgbClr val="CC0000"/>
                </a:solidFill>
              </a:rPr>
              <a:t>Llegibilitat</a:t>
            </a:r>
            <a:r>
              <a:rPr lang="ca-ES">
                <a:solidFill>
                  <a:srgbClr val="800000"/>
                </a:solidFill>
              </a:rPr>
              <a:t> </a:t>
            </a:r>
            <a:br>
              <a:rPr lang="ca-ES">
                <a:solidFill>
                  <a:srgbClr val="800000"/>
                </a:solidFill>
              </a:rPr>
            </a:br>
            <a:r>
              <a:rPr lang="ca-ES" b="1">
                <a:solidFill>
                  <a:srgbClr val="CC0000"/>
                </a:solidFill>
              </a:rPr>
              <a:t>sobre combinar tipografies:</a:t>
            </a:r>
            <a:br>
              <a:rPr lang="ca-ES" b="1">
                <a:solidFill>
                  <a:srgbClr val="CC0000"/>
                </a:solidFill>
              </a:rPr>
            </a:br>
            <a:r>
              <a:rPr lang="ca-ES"/>
              <a:t/>
            </a:r>
            <a:br>
              <a:rPr lang="ca-ES"/>
            </a:br>
            <a:r>
              <a:rPr lang="ca-ES" sz="2400">
                <a:latin typeface="Times" charset="0"/>
                <a:cs typeface="Times" charset="0"/>
              </a:rPr>
              <a:t>És  correcte </a:t>
            </a: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usar un única</a:t>
            </a:r>
            <a:r>
              <a:rPr lang="ca-ES" sz="2400">
                <a:solidFill>
                  <a:srgbClr val="FF9933"/>
                </a:solidFill>
                <a:latin typeface="Times" charset="0"/>
                <a:cs typeface="Times" charset="0"/>
              </a:rPr>
              <a:t> </a:t>
            </a: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tipografia</a:t>
            </a:r>
            <a:r>
              <a:rPr lang="ca-ES" sz="2400">
                <a:latin typeface="Times" charset="0"/>
                <a:cs typeface="Times" charset="0"/>
              </a:rPr>
              <a:t> per presentar un text, emprant els diferents estils (normal, negreta, cursiva, subratllat).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/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Si es decideix combinar dues tipografies, cal que ambdues siguin prou </a:t>
            </a: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contrastades</a:t>
            </a:r>
            <a:r>
              <a:rPr lang="ca-ES" sz="2400">
                <a:latin typeface="Times" charset="0"/>
                <a:cs typeface="Times" charset="0"/>
              </a:rPr>
              <a:t> en quant a forma.</a:t>
            </a:r>
          </a:p>
        </p:txBody>
      </p:sp>
      <p:sp>
        <p:nvSpPr>
          <p:cNvPr id="231427" name="Text Box 3"/>
          <p:cNvSpPr txBox="1">
            <a:spLocks noChangeArrowheads="1"/>
          </p:cNvSpPr>
          <p:nvPr/>
        </p:nvSpPr>
        <p:spPr bwMode="auto">
          <a:xfrm>
            <a:off x="900113" y="909638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3200" b="1">
                <a:solidFill>
                  <a:schemeClr val="bg1"/>
                </a:solidFill>
                <a:cs typeface="Arial" charset="0"/>
              </a:rPr>
              <a:t>Sobre la presentació del text</a:t>
            </a:r>
          </a:p>
        </p:txBody>
      </p:sp>
      <p:sp>
        <p:nvSpPr>
          <p:cNvPr id="231429" name="Text Box 5"/>
          <p:cNvSpPr txBox="1">
            <a:spLocks noChangeArrowheads="1"/>
          </p:cNvSpPr>
          <p:nvPr/>
        </p:nvSpPr>
        <p:spPr bwMode="auto">
          <a:xfrm>
            <a:off x="5076825" y="2882900"/>
            <a:ext cx="3671888" cy="36195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lIns="108000" tIns="180000" rIns="108000" bIns="180000">
            <a:spAutoFit/>
          </a:bodyPr>
          <a:lstStyle/>
          <a:p>
            <a:pPr algn="ctr" eaLnBrk="0" hangingPunct="0"/>
            <a:r>
              <a:rPr lang="ca-ES" sz="1400" u="sng">
                <a:cs typeface="Arial" charset="0"/>
              </a:rPr>
              <a:t>Dues tipografies que NO combinen bé:</a:t>
            </a:r>
          </a:p>
          <a:p>
            <a:pPr algn="ctr" eaLnBrk="0" hangingPunct="0">
              <a:lnSpc>
                <a:spcPts val="4800"/>
              </a:lnSpc>
            </a:pPr>
            <a:r>
              <a:rPr lang="ca-ES" sz="4000">
                <a:cs typeface="Arial" charset="0"/>
              </a:rPr>
              <a:t>Arial</a:t>
            </a:r>
          </a:p>
          <a:p>
            <a:pPr algn="ctr" eaLnBrk="0" hangingPunct="0">
              <a:lnSpc>
                <a:spcPts val="4800"/>
              </a:lnSpc>
            </a:pPr>
            <a:r>
              <a:rPr lang="ca-ES" sz="4000">
                <a:latin typeface="Verdana" pitchFamily="34" charset="0"/>
                <a:cs typeface="Times" charset="0"/>
              </a:rPr>
              <a:t>Verdana</a:t>
            </a:r>
          </a:p>
          <a:p>
            <a:pPr algn="ctr" eaLnBrk="0" hangingPunct="0"/>
            <a:r>
              <a:rPr lang="ca-ES" sz="1400" u="sng">
                <a:cs typeface="Arial" charset="0"/>
              </a:rPr>
              <a:t>Dues tipografies que SÍ combinen bé:</a:t>
            </a:r>
            <a:r>
              <a:rPr lang="ca-ES" sz="4800">
                <a:latin typeface="Times New Roman" pitchFamily="18" charset="0"/>
                <a:cs typeface="Times" charset="0"/>
              </a:rPr>
              <a:t> </a:t>
            </a:r>
          </a:p>
          <a:p>
            <a:pPr algn="ctr" eaLnBrk="0" hangingPunct="0"/>
            <a:r>
              <a:rPr lang="ca-ES" sz="3200">
                <a:latin typeface="Times New Roman" pitchFamily="18" charset="0"/>
                <a:cs typeface="Times" charset="0"/>
              </a:rPr>
              <a:t>Times New Roman</a:t>
            </a:r>
          </a:p>
          <a:p>
            <a:pPr algn="ctr" eaLnBrk="0" hangingPunct="0"/>
            <a:r>
              <a:rPr lang="ca-ES" sz="4000">
                <a:cs typeface="Arial" charset="0"/>
              </a:rPr>
              <a:t>Arial</a:t>
            </a:r>
            <a:endParaRPr lang="ca-ES" sz="4000">
              <a:latin typeface="Times New Roman" pitchFamily="18" charset="0"/>
              <a:cs typeface="Times" charset="0"/>
            </a:endParaRPr>
          </a:p>
        </p:txBody>
      </p:sp>
      <p:sp>
        <p:nvSpPr>
          <p:cNvPr id="2314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685800" y="1905000"/>
            <a:ext cx="7773988" cy="317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a-ES" sz="3200" b="1">
                <a:solidFill>
                  <a:srgbClr val="CC0000"/>
                </a:solidFill>
              </a:rPr>
              <a:t>Amenitat</a:t>
            </a:r>
            <a:r>
              <a:rPr lang="ca-ES">
                <a:solidFill>
                  <a:srgbClr val="800000"/>
                </a:solidFill>
              </a:rPr>
              <a:t> </a:t>
            </a:r>
            <a:r>
              <a:rPr lang="ca-ES" sz="1600" b="1"/>
              <a:t/>
            </a:r>
            <a:br>
              <a:rPr lang="ca-ES" sz="1600" b="1"/>
            </a:br>
            <a:r>
              <a:rPr lang="ca-ES" sz="2000" b="1"/>
              <a:t/>
            </a:r>
            <a:br>
              <a:rPr lang="ca-ES" sz="2000" b="1"/>
            </a:br>
            <a:r>
              <a:rPr lang="ca-ES" sz="2000" b="1">
                <a:latin typeface="Times" charset="0"/>
                <a:cs typeface="Times" charset="0"/>
              </a:rPr>
              <a:t> </a:t>
            </a:r>
            <a:br>
              <a:rPr lang="ca-ES" sz="2000" b="1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L’amenitat fa referència a quan un text resulta 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més o menys </a:t>
            </a: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entretingut i agradable</a:t>
            </a:r>
            <a:r>
              <a:rPr lang="ca-ES" sz="2400">
                <a:latin typeface="Times" charset="0"/>
                <a:cs typeface="Times" charset="0"/>
              </a:rPr>
              <a:t> de llegir</a:t>
            </a:r>
            <a:r>
              <a:rPr lang="ca-ES" sz="2000" b="1">
                <a:latin typeface="Times" charset="0"/>
                <a:cs typeface="Times" charset="0"/>
              </a:rPr>
              <a:t> </a:t>
            </a:r>
            <a:endParaRPr lang="ca-ES" sz="1600" b="1" i="1">
              <a:latin typeface="Times" charset="0"/>
              <a:cs typeface="Times" charset="0"/>
            </a:endParaRPr>
          </a:p>
        </p:txBody>
      </p:sp>
      <p:sp>
        <p:nvSpPr>
          <p:cNvPr id="263171" name="Text Box 3"/>
          <p:cNvSpPr txBox="1">
            <a:spLocks noChangeArrowheads="1"/>
          </p:cNvSpPr>
          <p:nvPr/>
        </p:nvSpPr>
        <p:spPr bwMode="auto">
          <a:xfrm>
            <a:off x="900113" y="909638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3200" b="1">
                <a:solidFill>
                  <a:schemeClr val="bg1"/>
                </a:solidFill>
                <a:cs typeface="Arial" charset="0"/>
              </a:rPr>
              <a:t>Sobre la presentació del text</a:t>
            </a:r>
          </a:p>
        </p:txBody>
      </p:sp>
      <p:sp>
        <p:nvSpPr>
          <p:cNvPr id="263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457200" y="3246438"/>
            <a:ext cx="4137025" cy="15541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ca-ES" sz="3200">
                <a:solidFill>
                  <a:srgbClr val="2C0206"/>
                </a:solidFill>
                <a:latin typeface="Times New Roman" pitchFamily="18" charset="0"/>
              </a:rPr>
              <a:t>Les paraules han d’estar pròximes les unes </a:t>
            </a:r>
          </a:p>
          <a:p>
            <a:pPr algn="ctr" eaLnBrk="0" hangingPunct="0"/>
            <a:r>
              <a:rPr lang="ca-ES" sz="3200">
                <a:solidFill>
                  <a:srgbClr val="2C0206"/>
                </a:solidFill>
                <a:latin typeface="Times New Roman" pitchFamily="18" charset="0"/>
              </a:rPr>
              <a:t>de les altres</a:t>
            </a:r>
            <a:endParaRPr lang="es-ES_tradnl" sz="3200">
              <a:solidFill>
                <a:srgbClr val="2C0206"/>
              </a:solidFill>
              <a:latin typeface="Times New Roman" pitchFamily="18" charset="0"/>
            </a:endParaRPr>
          </a:p>
        </p:txBody>
      </p:sp>
      <p:sp>
        <p:nvSpPr>
          <p:cNvPr id="104452" name="Rectangle 4"/>
          <p:cNvSpPr>
            <a:spLocks noChangeArrowheads="1"/>
          </p:cNvSpPr>
          <p:nvPr/>
        </p:nvSpPr>
        <p:spPr bwMode="auto">
          <a:xfrm>
            <a:off x="4699000" y="3246438"/>
            <a:ext cx="4038600" cy="3387725"/>
          </a:xfrm>
          <a:prstGeom prst="rect">
            <a:avLst/>
          </a:prstGeom>
          <a:solidFill>
            <a:srgbClr val="FF993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200000"/>
              </a:lnSpc>
            </a:pPr>
            <a:r>
              <a:rPr lang="ca-ES" sz="3600">
                <a:solidFill>
                  <a:srgbClr val="2C0206"/>
                </a:solidFill>
                <a:latin typeface="Times New Roman" pitchFamily="18" charset="0"/>
              </a:rPr>
              <a:t>Les    paraules    han d’estar    pròximes    les     unes    de  les</a:t>
            </a:r>
            <a:endParaRPr lang="es-ES_tradnl" sz="3600">
              <a:solidFill>
                <a:srgbClr val="2C0206"/>
              </a:solidFill>
              <a:latin typeface="Times New Roman" pitchFamily="18" charset="0"/>
            </a:endParaRPr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455613" y="4919663"/>
            <a:ext cx="4130675" cy="1717675"/>
          </a:xfrm>
          <a:prstGeom prst="rect">
            <a:avLst/>
          </a:prstGeom>
          <a:solidFill>
            <a:srgbClr val="FF9933"/>
          </a:solidFill>
          <a:ln w="9525">
            <a:noFill/>
            <a:miter lim="800000"/>
            <a:headEnd/>
            <a:tailEnd/>
          </a:ln>
          <a:effectLst/>
        </p:spPr>
        <p:txBody>
          <a:bodyPr lIns="180000" rIns="180000">
            <a:spAutoFit/>
          </a:bodyPr>
          <a:lstStyle/>
          <a:p>
            <a:pPr algn="dist" eaLnBrk="0" hangingPunct="0">
              <a:lnSpc>
                <a:spcPts val="3200"/>
              </a:lnSpc>
            </a:pPr>
            <a:r>
              <a:rPr lang="ca-ES" sz="3200">
                <a:solidFill>
                  <a:srgbClr val="2C0206"/>
                </a:solidFill>
                <a:latin typeface="Times New Roman" pitchFamily="18" charset="0"/>
              </a:rPr>
              <a:t>Les paraules han d’estar pròximes les unes </a:t>
            </a:r>
          </a:p>
          <a:p>
            <a:pPr algn="dist" eaLnBrk="0" hangingPunct="0">
              <a:lnSpc>
                <a:spcPts val="3200"/>
              </a:lnSpc>
            </a:pPr>
            <a:r>
              <a:rPr lang="ca-ES" sz="3200">
                <a:solidFill>
                  <a:srgbClr val="2C0206"/>
                </a:solidFill>
                <a:latin typeface="Times New Roman" pitchFamily="18" charset="0"/>
              </a:rPr>
              <a:t>de les altres</a:t>
            </a:r>
            <a:endParaRPr lang="es-ES_tradnl" sz="3200">
              <a:solidFill>
                <a:srgbClr val="2C0206"/>
              </a:solidFill>
              <a:latin typeface="Times New Roman" pitchFamily="18" charset="0"/>
            </a:endParaRPr>
          </a:p>
        </p:txBody>
      </p:sp>
      <p:sp>
        <p:nvSpPr>
          <p:cNvPr id="104455" name="Rectangle 7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ca-ES" sz="2800"/>
              <a:t>Sobre la presentació del text</a:t>
            </a:r>
          </a:p>
        </p:txBody>
      </p:sp>
      <p:sp>
        <p:nvSpPr>
          <p:cNvPr id="104458" name="Rectangle 10"/>
          <p:cNvSpPr>
            <a:spLocks noChangeArrowheads="1"/>
          </p:cNvSpPr>
          <p:nvPr/>
        </p:nvSpPr>
        <p:spPr bwMode="auto">
          <a:xfrm>
            <a:off x="461963" y="1474788"/>
            <a:ext cx="8229600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a-ES" sz="3200" b="1">
                <a:solidFill>
                  <a:srgbClr val="CC0000"/>
                </a:solidFill>
              </a:rPr>
              <a:t>Amenitat</a:t>
            </a:r>
            <a:r>
              <a:rPr lang="ca-ES">
                <a:solidFill>
                  <a:srgbClr val="800000"/>
                </a:solidFill>
              </a:rPr>
              <a:t> </a:t>
            </a:r>
            <a:br>
              <a:rPr lang="ca-ES">
                <a:solidFill>
                  <a:srgbClr val="800000"/>
                </a:solidFill>
              </a:rPr>
            </a:br>
            <a:r>
              <a:rPr lang="ca-ES" b="1">
                <a:solidFill>
                  <a:srgbClr val="CC0000"/>
                </a:solidFill>
              </a:rPr>
              <a:t>factors que influeixen:</a:t>
            </a:r>
            <a:br>
              <a:rPr lang="ca-ES" b="1">
                <a:solidFill>
                  <a:srgbClr val="CC0000"/>
                </a:solidFill>
              </a:rPr>
            </a:br>
            <a:r>
              <a:rPr lang="ca-ES" sz="1600" b="1">
                <a:solidFill>
                  <a:schemeClr val="bg1"/>
                </a:solidFill>
              </a:rPr>
              <a:t/>
            </a:r>
            <a:br>
              <a:rPr lang="ca-ES" sz="1600" b="1">
                <a:solidFill>
                  <a:schemeClr val="bg1"/>
                </a:solidFill>
              </a:rPr>
            </a:b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L’espaiat</a:t>
            </a:r>
            <a:r>
              <a:rPr lang="ca-ES" sz="2400">
                <a:latin typeface="Times" charset="0"/>
                <a:cs typeface="Times" charset="0"/>
              </a:rPr>
              <a:t> entre lletres i paraules, i </a:t>
            </a: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l'interlineat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ChangeArrowheads="1"/>
          </p:cNvSpPr>
          <p:nvPr/>
        </p:nvSpPr>
        <p:spPr bwMode="auto">
          <a:xfrm>
            <a:off x="685800" y="1700213"/>
            <a:ext cx="777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ts val="2600"/>
              </a:lnSpc>
            </a:pPr>
            <a:r>
              <a:rPr lang="ca-ES" sz="3200" b="1">
                <a:solidFill>
                  <a:srgbClr val="CC0000"/>
                </a:solidFill>
              </a:rPr>
              <a:t>Amenitat</a:t>
            </a:r>
            <a:r>
              <a:rPr lang="ca-ES">
                <a:solidFill>
                  <a:srgbClr val="800000"/>
                </a:solidFill>
              </a:rPr>
              <a:t> </a:t>
            </a:r>
            <a:br>
              <a:rPr lang="ca-ES">
                <a:solidFill>
                  <a:srgbClr val="800000"/>
                </a:solidFill>
              </a:rPr>
            </a:br>
            <a:r>
              <a:rPr lang="ca-ES" b="1">
                <a:solidFill>
                  <a:srgbClr val="CC0000"/>
                </a:solidFill>
              </a:rPr>
              <a:t>factors que influeixen:</a:t>
            </a:r>
            <a:r>
              <a:rPr lang="ca-ES" sz="1600" b="1">
                <a:solidFill>
                  <a:schemeClr val="bg1"/>
                </a:solidFill>
              </a:rPr>
              <a:t> </a:t>
            </a:r>
            <a:br>
              <a:rPr lang="ca-ES" sz="1600" b="1">
                <a:solidFill>
                  <a:schemeClr val="bg1"/>
                </a:solidFill>
              </a:rPr>
            </a:br>
            <a:r>
              <a:rPr lang="ca-ES" sz="1600" b="1">
                <a:solidFill>
                  <a:schemeClr val="bg1"/>
                </a:solidFill>
              </a:rPr>
              <a:t/>
            </a:r>
            <a:br>
              <a:rPr lang="ca-ES" sz="1600" b="1">
                <a:solidFill>
                  <a:schemeClr val="bg1"/>
                </a:solidFill>
              </a:rPr>
            </a:br>
            <a:r>
              <a:rPr lang="ca-ES" sz="2400">
                <a:solidFill>
                  <a:srgbClr val="FF6600"/>
                </a:solidFill>
              </a:rPr>
              <a:t>“</a:t>
            </a: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cos” o grandària del tipus:</a:t>
            </a:r>
            <a:r>
              <a:rPr lang="ca-ES" sz="2400">
                <a:latin typeface="Times" charset="0"/>
                <a:cs typeface="Times" charset="0"/>
              </a:rPr>
              <a:t> 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El valor 8 estaria en el límit de la llegibilitat.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En una presentació és convenient emprar 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un valor 20 o superior.</a:t>
            </a:r>
            <a:r>
              <a:rPr lang="es-ES_tradnl" sz="3200" b="1">
                <a:latin typeface="Times" charset="0"/>
                <a:cs typeface="Times" charset="0"/>
              </a:rPr>
              <a:t> </a:t>
            </a:r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3810000" y="5334000"/>
            <a:ext cx="2514600" cy="3365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800">
                <a:latin typeface="Times" charset="0"/>
                <a:cs typeface="Times" charset="0"/>
              </a:rPr>
              <a:t>8 pt estaria en el límit, i per sota seria difícil de llegir. </a:t>
            </a:r>
            <a:br>
              <a:rPr lang="ca-ES" sz="800">
                <a:latin typeface="Times" charset="0"/>
                <a:cs typeface="Times" charset="0"/>
              </a:rPr>
            </a:br>
            <a:r>
              <a:rPr lang="ca-ES" sz="800">
                <a:latin typeface="Times" charset="0"/>
                <a:cs typeface="Times" charset="0"/>
              </a:rPr>
              <a:t>Menys de 5 es gaire bé il·legible</a:t>
            </a:r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5410200" y="6003925"/>
            <a:ext cx="2514600" cy="2444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500">
                <a:latin typeface="Times" charset="0"/>
                <a:cs typeface="Times" charset="0"/>
              </a:rPr>
              <a:t>8 pt estaria en el límit, i per sota seria difícil de llegir. </a:t>
            </a:r>
            <a:br>
              <a:rPr lang="ca-ES" sz="500">
                <a:latin typeface="Times" charset="0"/>
                <a:cs typeface="Times" charset="0"/>
              </a:rPr>
            </a:br>
            <a:r>
              <a:rPr lang="ca-ES" sz="500">
                <a:latin typeface="Times" charset="0"/>
                <a:cs typeface="Times" charset="0"/>
              </a:rPr>
              <a:t>Menys de 5 es gaire bé il·legible</a:t>
            </a:r>
          </a:p>
        </p:txBody>
      </p:sp>
      <p:sp>
        <p:nvSpPr>
          <p:cNvPr id="150534" name="Text Box 6"/>
          <p:cNvSpPr txBox="1">
            <a:spLocks noChangeArrowheads="1"/>
          </p:cNvSpPr>
          <p:nvPr/>
        </p:nvSpPr>
        <p:spPr bwMode="auto">
          <a:xfrm>
            <a:off x="1447800" y="4495800"/>
            <a:ext cx="3657600" cy="4572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1200">
                <a:latin typeface="Times" charset="0"/>
                <a:cs typeface="Times" charset="0"/>
              </a:rPr>
              <a:t>8 pt estaria en el límit, i per sota seria difícil de llegir. </a:t>
            </a:r>
            <a:br>
              <a:rPr lang="ca-ES" sz="1200">
                <a:latin typeface="Times" charset="0"/>
                <a:cs typeface="Times" charset="0"/>
              </a:rPr>
            </a:br>
            <a:r>
              <a:rPr lang="ca-ES" sz="1200">
                <a:latin typeface="Times" charset="0"/>
                <a:cs typeface="Times" charset="0"/>
              </a:rPr>
              <a:t>Menys de 5 es gaire bé il·legible</a:t>
            </a:r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900113" y="909638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ca-ES" sz="3200" b="1">
                <a:solidFill>
                  <a:schemeClr val="bg1"/>
                </a:solidFill>
                <a:cs typeface="Arial" charset="0"/>
              </a:rPr>
              <a:t>Sobre la presentació del text</a:t>
            </a:r>
          </a:p>
        </p:txBody>
      </p:sp>
      <p:sp>
        <p:nvSpPr>
          <p:cNvPr id="15053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738188" y="2117725"/>
            <a:ext cx="5141912" cy="241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a-ES" sz="3200" b="1">
                <a:solidFill>
                  <a:srgbClr val="CC0000"/>
                </a:solidFill>
              </a:rPr>
              <a:t>Amenitat</a:t>
            </a:r>
            <a:r>
              <a:rPr lang="ca-ES">
                <a:solidFill>
                  <a:srgbClr val="800000"/>
                </a:solidFill>
              </a:rPr>
              <a:t> </a:t>
            </a:r>
            <a:br>
              <a:rPr lang="ca-ES">
                <a:solidFill>
                  <a:srgbClr val="800000"/>
                </a:solidFill>
              </a:rPr>
            </a:br>
            <a:r>
              <a:rPr lang="ca-ES" b="1">
                <a:solidFill>
                  <a:srgbClr val="CC0000"/>
                </a:solidFill>
              </a:rPr>
              <a:t>factors que influeixen:</a:t>
            </a:r>
            <a:r>
              <a:rPr lang="ca-ES" sz="1600" b="1">
                <a:solidFill>
                  <a:schemeClr val="bg1"/>
                </a:solidFill>
              </a:rPr>
              <a:t> </a:t>
            </a:r>
            <a:r>
              <a:rPr lang="ca-ES" sz="1600" b="1"/>
              <a:t/>
            </a:r>
            <a:br>
              <a:rPr lang="ca-ES" sz="1600" b="1"/>
            </a:br>
            <a:r>
              <a:rPr lang="ca-ES" sz="1600" b="1"/>
              <a:t/>
            </a:r>
            <a:br>
              <a:rPr lang="ca-ES" sz="1600" b="1"/>
            </a:br>
            <a:r>
              <a:rPr lang="ca-ES" sz="2400">
                <a:solidFill>
                  <a:srgbClr val="FF6600"/>
                </a:solidFill>
                <a:latin typeface="Times" charset="0"/>
                <a:cs typeface="Times" charset="0"/>
              </a:rPr>
              <a:t>Amplada de columna:</a:t>
            </a:r>
            <a:r>
              <a:rPr lang="ca-ES" sz="2400">
                <a:latin typeface="Times" charset="0"/>
                <a:cs typeface="Times" charset="0"/>
              </a:rPr>
              <a:t> 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si és molt estreta, fragmenta el text </a:t>
            </a:r>
            <a:br>
              <a:rPr lang="ca-ES" sz="2400">
                <a:latin typeface="Times" charset="0"/>
                <a:cs typeface="Times" charset="0"/>
              </a:rPr>
            </a:br>
            <a:r>
              <a:rPr lang="ca-ES" sz="2400">
                <a:latin typeface="Times" charset="0"/>
                <a:cs typeface="Times" charset="0"/>
              </a:rPr>
              <a:t>i si és massa ampla, despista al lector.</a:t>
            </a:r>
            <a:r>
              <a:rPr lang="es-ES_tradnl" sz="1600" b="1">
                <a:solidFill>
                  <a:schemeClr val="bg1"/>
                </a:solidFill>
                <a:latin typeface="Times" charset="0"/>
                <a:cs typeface="Times" charset="0"/>
              </a:rPr>
              <a:t> 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Sobre la presentació del text</a:t>
            </a:r>
            <a:endParaRPr lang="es-ES_tradnl"/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6486525" y="1541463"/>
            <a:ext cx="2130425" cy="3600450"/>
          </a:xfrm>
          <a:prstGeom prst="rect">
            <a:avLst/>
          </a:prstGeom>
          <a:solidFill>
            <a:srgbClr val="CC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i="1"/>
              <a:t>Lo que convierte en único al hombre, no es la capacidad para percibir ideas, sino para percibir que percibe y para transferir esas percepciones a las mentes de otros hombres a través de las palabras.</a:t>
            </a:r>
            <a:endParaRPr lang="es-ES_tradnl"/>
          </a:p>
          <a:p>
            <a:pPr algn="r"/>
            <a:r>
              <a:rPr lang="es-ES_tradnl" sz="1400"/>
              <a:t>Albert Einstein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430213" y="5291138"/>
            <a:ext cx="8228012" cy="1128712"/>
          </a:xfrm>
          <a:prstGeom prst="rect">
            <a:avLst/>
          </a:prstGeom>
          <a:solidFill>
            <a:srgbClr val="CC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i="1"/>
              <a:t>Lo que convierte en único al hombre, no es la capacidad para percibir ideas, sino para percibir que percibe y para transferir esas percepciones a las mentes de otros hombres a través de las palabras.</a:t>
            </a:r>
            <a:endParaRPr lang="es-ES_tradnl"/>
          </a:p>
          <a:p>
            <a:pPr algn="r"/>
            <a:r>
              <a:rPr lang="es-ES_tradnl" sz="1400"/>
              <a:t>Albert Einstein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iseño predeterminado">
  <a:themeElements>
    <a:clrScheme name="1_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redeterminado">
      <a:majorFont>
        <a:latin typeface="Arial"/>
        <a:ea typeface=""/>
        <a:cs typeface="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_trad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altLang="es-ES_trad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1568</TotalTime>
  <Words>432</Words>
  <Application>Microsoft Office PowerPoint</Application>
  <PresentationFormat>Presentación en pantalla (4:3)</PresentationFormat>
  <Paragraphs>95</Paragraphs>
  <Slides>18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Times New Roman</vt:lpstr>
      <vt:lpstr>Arial</vt:lpstr>
      <vt:lpstr>Arial Black</vt:lpstr>
      <vt:lpstr>Times</vt:lpstr>
      <vt:lpstr>Verdana</vt:lpstr>
      <vt:lpstr>1_Diseño predeterminado</vt:lpstr>
      <vt:lpstr>Sobre la presentació del text</vt:lpstr>
      <vt:lpstr>Sobre la presentació del text</vt:lpstr>
      <vt:lpstr>Sobre la presentació del text</vt:lpstr>
      <vt:lpstr>Sobre la presentació del text</vt:lpstr>
      <vt:lpstr>Sobre la presentació del text</vt:lpstr>
      <vt:lpstr>Sobre la presentació del text</vt:lpstr>
      <vt:lpstr>Sobre la presentació del text</vt:lpstr>
      <vt:lpstr>Sobre la presentació del text</vt:lpstr>
      <vt:lpstr>Sobre la presentació del text</vt:lpstr>
      <vt:lpstr>Sobre la presentació del text</vt:lpstr>
      <vt:lpstr>Sobre la presentació del text</vt:lpstr>
      <vt:lpstr>Sobre les imatges</vt:lpstr>
      <vt:lpstr>Sobre el contingut</vt:lpstr>
      <vt:lpstr>Sobre el contingut</vt:lpstr>
      <vt:lpstr>Sobre el contingut</vt:lpstr>
      <vt:lpstr>Sobre el contingut</vt:lpstr>
      <vt:lpstr>I sobretot, practica...</vt:lpstr>
      <vt:lpstr>Un recurs útil</vt:lpstr>
    </vt:vector>
  </TitlesOfParts>
  <Company>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A</dc:creator>
  <cp:lastModifiedBy>Nuria</cp:lastModifiedBy>
  <cp:revision>171</cp:revision>
  <cp:lastPrinted>1999-10-19T07:07:54Z</cp:lastPrinted>
  <dcterms:created xsi:type="dcterms:W3CDTF">1999-09-27T16:58:14Z</dcterms:created>
  <dcterms:modified xsi:type="dcterms:W3CDTF">2013-01-04T19:57:34Z</dcterms:modified>
</cp:coreProperties>
</file>